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724" y="-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46C3D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6C3D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6C3D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46C3D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3632454"/>
                </a:lnTo>
                <a:lnTo>
                  <a:pt x="11286744" y="2725420"/>
                </a:lnTo>
                <a:lnTo>
                  <a:pt x="10260584" y="2725420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351397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4688205"/>
                </a:lnTo>
                <a:lnTo>
                  <a:pt x="10224389" y="2717038"/>
                </a:lnTo>
                <a:lnTo>
                  <a:pt x="6351397" y="2717038"/>
                </a:lnTo>
                <a:lnTo>
                  <a:pt x="6351397" y="0"/>
                </a:lnTo>
                <a:close/>
              </a:path>
              <a:path w="12192000" h="6858000">
                <a:moveTo>
                  <a:pt x="6351397" y="0"/>
                </a:moveTo>
                <a:lnTo>
                  <a:pt x="6351397" y="2717038"/>
                </a:lnTo>
                <a:lnTo>
                  <a:pt x="9072499" y="2717038"/>
                </a:lnTo>
                <a:lnTo>
                  <a:pt x="6351397" y="0"/>
                </a:lnTo>
                <a:close/>
              </a:path>
            </a:pathLst>
          </a:custGeom>
          <a:solidFill>
            <a:srgbClr val="003352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3369" y="0"/>
            <a:ext cx="757555" cy="379095"/>
          </a:xfrm>
          <a:custGeom>
            <a:avLst/>
            <a:gdLst/>
            <a:ahLst/>
            <a:cxnLst/>
            <a:rect l="l" t="t" r="r" b="b"/>
            <a:pathLst>
              <a:path w="757555" h="379095">
                <a:moveTo>
                  <a:pt x="757351" y="0"/>
                </a:moveTo>
                <a:lnTo>
                  <a:pt x="0" y="0"/>
                </a:lnTo>
                <a:lnTo>
                  <a:pt x="378675" y="378713"/>
                </a:lnTo>
                <a:lnTo>
                  <a:pt x="757351" y="0"/>
                </a:lnTo>
                <a:close/>
              </a:path>
            </a:pathLst>
          </a:custGeom>
          <a:solidFill>
            <a:srgbClr val="003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7248" y="0"/>
            <a:ext cx="732383" cy="36614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357883"/>
            <a:ext cx="12192000" cy="4846320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0" y="1357883"/>
            <a:ext cx="12192000" cy="4846320"/>
          </a:xfrm>
          <a:custGeom>
            <a:avLst/>
            <a:gdLst/>
            <a:ahLst/>
            <a:cxnLst/>
            <a:rect l="l" t="t" r="r" b="b"/>
            <a:pathLst>
              <a:path w="12192000" h="4846320">
                <a:moveTo>
                  <a:pt x="12192000" y="0"/>
                </a:moveTo>
                <a:lnTo>
                  <a:pt x="0" y="0"/>
                </a:lnTo>
                <a:lnTo>
                  <a:pt x="0" y="4846320"/>
                </a:lnTo>
                <a:lnTo>
                  <a:pt x="11238738" y="4846320"/>
                </a:lnTo>
                <a:lnTo>
                  <a:pt x="12192000" y="3893057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335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82300" y="5448300"/>
            <a:ext cx="1409700" cy="1409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684" y="482600"/>
            <a:ext cx="7348220" cy="8849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46C3D2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443" y="2223897"/>
            <a:ext cx="6899909" cy="2591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27079" y="6434048"/>
            <a:ext cx="19177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811" y="0"/>
              <a:ext cx="2828925" cy="2819400"/>
            </a:xfrm>
            <a:custGeom>
              <a:avLst/>
              <a:gdLst/>
              <a:ahLst/>
              <a:cxnLst/>
              <a:rect l="l" t="t" r="r" b="b"/>
              <a:pathLst>
                <a:path w="2828925" h="2819400">
                  <a:moveTo>
                    <a:pt x="2828544" y="0"/>
                  </a:moveTo>
                  <a:lnTo>
                    <a:pt x="0" y="0"/>
                  </a:lnTo>
                  <a:lnTo>
                    <a:pt x="0" y="2819400"/>
                  </a:lnTo>
                  <a:lnTo>
                    <a:pt x="282854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636520" cy="2627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2388235" cy="2380615"/>
            </a:xfrm>
            <a:custGeom>
              <a:avLst/>
              <a:gdLst/>
              <a:ahLst/>
              <a:cxnLst/>
              <a:rect l="l" t="t" r="r" b="b"/>
              <a:pathLst>
                <a:path w="2388235" h="2380615">
                  <a:moveTo>
                    <a:pt x="2388108" y="0"/>
                  </a:moveTo>
                  <a:lnTo>
                    <a:pt x="0" y="0"/>
                  </a:lnTo>
                  <a:lnTo>
                    <a:pt x="0" y="2380541"/>
                  </a:lnTo>
                  <a:lnTo>
                    <a:pt x="2388108" y="0"/>
                  </a:lnTo>
                  <a:close/>
                </a:path>
              </a:pathLst>
            </a:custGeom>
            <a:solidFill>
              <a:srgbClr val="46C3D2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9" y="732790"/>
              <a:ext cx="2271395" cy="4541520"/>
            </a:xfrm>
            <a:custGeom>
              <a:avLst/>
              <a:gdLst/>
              <a:ahLst/>
              <a:cxnLst/>
              <a:rect l="l" t="t" r="r" b="b"/>
              <a:pathLst>
                <a:path w="2271395" h="4541520">
                  <a:moveTo>
                    <a:pt x="0" y="0"/>
                  </a:moveTo>
                  <a:lnTo>
                    <a:pt x="0" y="4541520"/>
                  </a:lnTo>
                  <a:lnTo>
                    <a:pt x="2270796" y="2270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8025"/>
              <a:ext cx="1902587" cy="4427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4358004"/>
              <a:ext cx="1075690" cy="2150745"/>
            </a:xfrm>
            <a:custGeom>
              <a:avLst/>
              <a:gdLst/>
              <a:ahLst/>
              <a:cxnLst/>
              <a:rect l="l" t="t" r="r" b="b"/>
              <a:pathLst>
                <a:path w="1075690" h="2150745">
                  <a:moveTo>
                    <a:pt x="0" y="0"/>
                  </a:moveTo>
                  <a:lnTo>
                    <a:pt x="0" y="2150719"/>
                  </a:lnTo>
                  <a:lnTo>
                    <a:pt x="1075372" y="1075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605799"/>
              <a:ext cx="799998" cy="160005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20951" y="2262962"/>
            <a:ext cx="978662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45" algn="ctr">
              <a:lnSpc>
                <a:spcPts val="5015"/>
              </a:lnSpc>
              <a:spcBef>
                <a:spcPts val="105"/>
              </a:spcBef>
            </a:pPr>
            <a:r>
              <a:rPr sz="4400" dirty="0"/>
              <a:t>Strategic</a:t>
            </a:r>
            <a:r>
              <a:rPr sz="4400" spc="-245" dirty="0"/>
              <a:t> </a:t>
            </a:r>
            <a:r>
              <a:rPr sz="4400" spc="-10" dirty="0"/>
              <a:t>Insights</a:t>
            </a:r>
            <a:endParaRPr sz="4400" dirty="0"/>
          </a:p>
          <a:p>
            <a:pPr algn="ctr">
              <a:lnSpc>
                <a:spcPts val="5015"/>
              </a:lnSpc>
            </a:pPr>
            <a:r>
              <a:rPr sz="4400" spc="-10" dirty="0"/>
              <a:t>Venture</a:t>
            </a:r>
            <a:r>
              <a:rPr sz="4400" spc="-85" dirty="0"/>
              <a:t> </a:t>
            </a:r>
            <a:r>
              <a:rPr sz="4400" dirty="0"/>
              <a:t>into</a:t>
            </a:r>
            <a:r>
              <a:rPr sz="4400" spc="-55" dirty="0"/>
              <a:t> </a:t>
            </a:r>
            <a:r>
              <a:rPr sz="4400" dirty="0"/>
              <a:t>a</a:t>
            </a:r>
            <a:r>
              <a:rPr sz="4400" spc="-60" dirty="0"/>
              <a:t> </a:t>
            </a:r>
            <a:r>
              <a:rPr sz="4400" dirty="0"/>
              <a:t>new</a:t>
            </a:r>
            <a:r>
              <a:rPr sz="4400" spc="-70" dirty="0"/>
              <a:t> </a:t>
            </a:r>
            <a:r>
              <a:rPr sz="4400" dirty="0"/>
              <a:t>Cellphone</a:t>
            </a:r>
            <a:r>
              <a:rPr sz="4400" spc="-80" dirty="0"/>
              <a:t> </a:t>
            </a:r>
            <a:r>
              <a:rPr sz="4400" spc="-10" dirty="0"/>
              <a:t>Market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05"/>
              </a:spcBef>
            </a:pPr>
            <a:r>
              <a:rPr sz="4400" spc="-60" dirty="0"/>
              <a:t>Preferred</a:t>
            </a:r>
            <a:r>
              <a:rPr sz="4400" spc="-265" dirty="0"/>
              <a:t> </a:t>
            </a:r>
            <a:r>
              <a:rPr sz="4400" spc="-45" dirty="0"/>
              <a:t>Price</a:t>
            </a:r>
            <a:r>
              <a:rPr sz="4400" spc="-240" dirty="0"/>
              <a:t> </a:t>
            </a:r>
            <a:r>
              <a:rPr sz="4400" spc="-35" dirty="0"/>
              <a:t>Ranges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63474" y="1845945"/>
            <a:ext cx="9513926" cy="23570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 algn="just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Even though 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Huawei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Sony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have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2400" spc="58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59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2400" spc="59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rating,</a:t>
            </a:r>
            <a:r>
              <a:rPr sz="2400" spc="58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the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  are  quite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low,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hence</a:t>
            </a:r>
            <a:r>
              <a:rPr sz="24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2400" spc="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sz="2400" spc="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400" spc="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phones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400" spc="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many</a:t>
            </a:r>
            <a:r>
              <a:rPr sz="2400" i="1" spc="434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avoid</a:t>
            </a:r>
            <a:r>
              <a:rPr sz="2400" i="1" spc="409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to</a:t>
            </a:r>
            <a:r>
              <a:rPr sz="2400" i="1" spc="41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buy</a:t>
            </a:r>
            <a:r>
              <a:rPr sz="2400" i="1" spc="42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due</a:t>
            </a:r>
            <a:r>
              <a:rPr sz="2400" i="1" spc="42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to</a:t>
            </a:r>
            <a:r>
              <a:rPr sz="2400" i="1" spc="409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25" dirty="0">
                <a:solidFill>
                  <a:srgbClr val="46C3D2"/>
                </a:solidFill>
                <a:latin typeface="Trebuchet MS"/>
                <a:cs typeface="Trebuchet MS"/>
              </a:rPr>
              <a:t>the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high</a:t>
            </a:r>
            <a:r>
              <a:rPr sz="2400" i="1" spc="-1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prices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297180" marR="5715" indent="-285115" algn="just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suggested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is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400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try</a:t>
            </a:r>
            <a:r>
              <a:rPr sz="2400" i="1" spc="30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and</a:t>
            </a:r>
            <a:r>
              <a:rPr sz="2400" i="1" spc="30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keep</a:t>
            </a:r>
            <a:r>
              <a:rPr sz="2400" i="1" spc="2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the</a:t>
            </a:r>
            <a:r>
              <a:rPr sz="2400" i="1" spc="2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prices</a:t>
            </a:r>
            <a:r>
              <a:rPr sz="2400" i="1" spc="29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of</a:t>
            </a:r>
            <a:r>
              <a:rPr sz="2400" i="1" spc="30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their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phones</a:t>
            </a:r>
            <a:r>
              <a:rPr sz="2400" i="1" spc="-1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in</a:t>
            </a:r>
            <a:r>
              <a:rPr sz="2400" i="1" spc="-4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ranges</a:t>
            </a:r>
            <a:r>
              <a:rPr sz="2400" i="1" spc="-2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of</a:t>
            </a:r>
            <a:r>
              <a:rPr sz="2400" i="1" spc="-3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60$</a:t>
            </a:r>
            <a:r>
              <a:rPr sz="2400" i="1" spc="-5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-</a:t>
            </a:r>
            <a:r>
              <a:rPr sz="2400" i="1" spc="-3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120$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3632454"/>
                </a:lnTo>
                <a:lnTo>
                  <a:pt x="11286744" y="2725420"/>
                </a:lnTo>
                <a:lnTo>
                  <a:pt x="10260584" y="2725420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4688205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3443" y="484759"/>
            <a:ext cx="3486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Action</a:t>
            </a:r>
            <a:r>
              <a:rPr spc="-325" dirty="0"/>
              <a:t> </a:t>
            </a:r>
            <a:r>
              <a:rPr spc="-40" dirty="0"/>
              <a:t>Items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523443" y="1636522"/>
            <a:ext cx="6513195" cy="406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5080" indent="-226695" algn="just">
              <a:lnSpc>
                <a:spcPct val="100000"/>
              </a:lnSpc>
              <a:spcBef>
                <a:spcPts val="105"/>
              </a:spcBef>
              <a:buClr>
                <a:srgbClr val="46C3D2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closely observe</a:t>
            </a:r>
            <a:r>
              <a:rPr sz="20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follow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reviewed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brands 	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(‘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’,  ‘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Apple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’BLU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000" spc="1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Huawei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Nokia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’), 	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i.e.,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note</a:t>
            </a:r>
            <a:r>
              <a:rPr sz="20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market</a:t>
            </a:r>
            <a:r>
              <a:rPr sz="2000" i="1" spc="1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strategies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Ad</a:t>
            </a:r>
            <a:r>
              <a:rPr sz="2000" i="1" spc="12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campaigns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, 	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websites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release</a:t>
            </a:r>
            <a:r>
              <a:rPr sz="2000" i="1" spc="-3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patterns</a:t>
            </a:r>
            <a:r>
              <a:rPr sz="2000" i="1" spc="-3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new</a:t>
            </a:r>
            <a:r>
              <a:rPr sz="2000" i="1" spc="-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products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2000">
              <a:latin typeface="Trebuchet MS"/>
              <a:cs typeface="Trebuchet MS"/>
            </a:endParaRPr>
          </a:p>
          <a:p>
            <a:pPr marL="239395" indent="-226695" algn="just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39395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try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keep</a:t>
            </a:r>
            <a:r>
              <a:rPr sz="2000" i="1" spc="13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prices</a:t>
            </a:r>
            <a:r>
              <a:rPr sz="2000" i="1" spc="1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phones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ranges</a:t>
            </a:r>
            <a:r>
              <a:rPr sz="2000" i="1" spc="1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  <a:p>
            <a:pPr marL="241300" algn="just">
              <a:lnSpc>
                <a:spcPct val="100000"/>
              </a:lnSpc>
            </a:pP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60$</a:t>
            </a:r>
            <a:r>
              <a:rPr sz="2000" i="1" spc="-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-</a:t>
            </a:r>
            <a:r>
              <a:rPr sz="2000" i="1" spc="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120$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239395" marR="5080" indent="-226695" algn="just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Keep</a:t>
            </a:r>
            <a:r>
              <a:rPr sz="20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latest</a:t>
            </a:r>
            <a:r>
              <a:rPr sz="2000" i="1" spc="17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market</a:t>
            </a:r>
            <a:r>
              <a:rPr sz="2000" i="1" spc="16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tech</a:t>
            </a:r>
            <a:r>
              <a:rPr sz="2000" i="1" spc="17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features</a:t>
            </a:r>
            <a:r>
              <a:rPr sz="2000" i="1" spc="17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produce 	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phones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keeping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mind</a:t>
            </a:r>
            <a:r>
              <a:rPr sz="20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of 	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preferred</a:t>
            </a:r>
            <a:r>
              <a:rPr sz="2000" i="1" spc="-6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price</a:t>
            </a:r>
            <a:r>
              <a:rPr sz="2000" i="1" spc="-4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range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239395" marR="5080" indent="-226695" algn="just">
              <a:lnSpc>
                <a:spcPct val="100000"/>
              </a:lnSpc>
              <a:spcBef>
                <a:spcPts val="1010"/>
              </a:spcBef>
              <a:buClr>
                <a:srgbClr val="46C3D2"/>
              </a:buClr>
              <a:buFont typeface="Arial MT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not</a:t>
            </a:r>
            <a:r>
              <a:rPr sz="2000" i="1" spc="484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dispose</a:t>
            </a:r>
            <a:r>
              <a:rPr sz="2000" i="1" spc="49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spc="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4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returned</a:t>
            </a:r>
            <a:r>
              <a:rPr sz="2000" i="1" spc="4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phones</a:t>
            </a:r>
            <a:r>
              <a:rPr sz="2000" i="1" spc="4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00" spc="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instead 	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refurbish</a:t>
            </a:r>
            <a:r>
              <a:rPr sz="2000" i="1" spc="2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dirty="0">
                <a:solidFill>
                  <a:srgbClr val="46C3D2"/>
                </a:solidFill>
                <a:latin typeface="Trebuchet MS"/>
                <a:cs typeface="Trebuchet MS"/>
              </a:rPr>
              <a:t>release</a:t>
            </a:r>
            <a:r>
              <a:rPr sz="2000" i="1" spc="31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00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sz="2000" spc="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2000" spc="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000" spc="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lowering 	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i="1" spc="-10" dirty="0">
                <a:solidFill>
                  <a:srgbClr val="46C3D2"/>
                </a:solidFill>
                <a:latin typeface="Trebuchet MS"/>
                <a:cs typeface="Trebuchet MS"/>
              </a:rPr>
              <a:t>prices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9C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40244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3632454"/>
                </a:lnTo>
                <a:lnTo>
                  <a:pt x="11286744" y="2725420"/>
                </a:lnTo>
                <a:lnTo>
                  <a:pt x="10260584" y="2725420"/>
                </a:lnTo>
                <a:lnTo>
                  <a:pt x="7540244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4688205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3369" y="0"/>
              <a:ext cx="757555" cy="379095"/>
            </a:xfrm>
            <a:custGeom>
              <a:avLst/>
              <a:gdLst/>
              <a:ahLst/>
              <a:cxnLst/>
              <a:rect l="l" t="t" r="r" b="b"/>
              <a:pathLst>
                <a:path w="757555" h="379095">
                  <a:moveTo>
                    <a:pt x="757351" y="0"/>
                  </a:moveTo>
                  <a:lnTo>
                    <a:pt x="0" y="0"/>
                  </a:lnTo>
                  <a:lnTo>
                    <a:pt x="378675" y="378713"/>
                  </a:lnTo>
                  <a:lnTo>
                    <a:pt x="757351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48" y="0"/>
              <a:ext cx="732383" cy="3661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Appendix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9395" marR="5080" indent="-226695" algn="just">
              <a:lnSpc>
                <a:spcPct val="100000"/>
              </a:lnSpc>
              <a:spcBef>
                <a:spcPts val="105"/>
              </a:spcBef>
              <a:buClr>
                <a:srgbClr val="46C3D2"/>
              </a:buClr>
              <a:buFont typeface="Arial MT"/>
              <a:buChar char="•"/>
              <a:tabLst>
                <a:tab pos="241300" algn="l"/>
              </a:tabLst>
            </a:pPr>
            <a:r>
              <a:rPr b="1" i="1" dirty="0">
                <a:latin typeface="Trebuchet MS"/>
                <a:cs typeface="Trebuchet MS"/>
              </a:rPr>
              <a:t>Data</a:t>
            </a:r>
            <a:r>
              <a:rPr b="1" i="1" spc="10" dirty="0">
                <a:latin typeface="Trebuchet MS"/>
                <a:cs typeface="Trebuchet MS"/>
              </a:rPr>
              <a:t>  </a:t>
            </a:r>
            <a:r>
              <a:rPr b="1" i="1" dirty="0">
                <a:latin typeface="Trebuchet MS"/>
                <a:cs typeface="Trebuchet MS"/>
              </a:rPr>
              <a:t>Source</a:t>
            </a:r>
            <a:r>
              <a:rPr b="1" i="1" spc="5" dirty="0">
                <a:latin typeface="Trebuchet MS"/>
                <a:cs typeface="Trebuchet MS"/>
              </a:rPr>
              <a:t>  </a:t>
            </a:r>
            <a:r>
              <a:rPr dirty="0"/>
              <a:t>-</a:t>
            </a:r>
            <a:r>
              <a:rPr spc="10" dirty="0"/>
              <a:t>  </a:t>
            </a:r>
            <a:r>
              <a:rPr dirty="0"/>
              <a:t>Amazon</a:t>
            </a:r>
            <a:r>
              <a:rPr spc="10" dirty="0"/>
              <a:t>  </a:t>
            </a:r>
            <a:r>
              <a:rPr dirty="0"/>
              <a:t>review</a:t>
            </a:r>
            <a:r>
              <a:rPr spc="5" dirty="0"/>
              <a:t>  </a:t>
            </a:r>
            <a:r>
              <a:rPr dirty="0"/>
              <a:t>data</a:t>
            </a:r>
            <a:r>
              <a:rPr spc="15" dirty="0"/>
              <a:t>  </a:t>
            </a:r>
            <a:r>
              <a:rPr dirty="0"/>
              <a:t>for</a:t>
            </a:r>
            <a:r>
              <a:rPr spc="10" dirty="0"/>
              <a:t>  </a:t>
            </a:r>
            <a:r>
              <a:rPr dirty="0"/>
              <a:t>different  </a:t>
            </a:r>
            <a:r>
              <a:rPr spc="-20" dirty="0"/>
              <a:t>cell 	</a:t>
            </a:r>
            <a:r>
              <a:rPr dirty="0"/>
              <a:t>phones</a:t>
            </a:r>
            <a:r>
              <a:rPr spc="35" dirty="0"/>
              <a:t> </a:t>
            </a:r>
            <a:r>
              <a:rPr dirty="0"/>
              <a:t>and</a:t>
            </a:r>
            <a:r>
              <a:rPr spc="30" dirty="0"/>
              <a:t> </a:t>
            </a:r>
            <a:r>
              <a:rPr dirty="0"/>
              <a:t>accessories</a:t>
            </a:r>
            <a:r>
              <a:rPr spc="35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dirty="0"/>
              <a:t>were</a:t>
            </a:r>
            <a:r>
              <a:rPr spc="35" dirty="0"/>
              <a:t> </a:t>
            </a:r>
            <a:r>
              <a:rPr dirty="0"/>
              <a:t>purchased</a:t>
            </a:r>
            <a:r>
              <a:rPr spc="50" dirty="0"/>
              <a:t> </a:t>
            </a:r>
            <a:r>
              <a:rPr dirty="0"/>
              <a:t>between</a:t>
            </a:r>
            <a:r>
              <a:rPr spc="45" dirty="0"/>
              <a:t> </a:t>
            </a:r>
            <a:r>
              <a:rPr spc="-25" dirty="0"/>
              <a:t>the 	</a:t>
            </a:r>
            <a:r>
              <a:rPr dirty="0"/>
              <a:t>years</a:t>
            </a:r>
            <a:r>
              <a:rPr spc="-25" dirty="0"/>
              <a:t> </a:t>
            </a:r>
            <a:r>
              <a:rPr dirty="0"/>
              <a:t>1996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2018.</a:t>
            </a:r>
            <a:r>
              <a:rPr spc="-2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set</a:t>
            </a:r>
            <a:r>
              <a:rPr spc="-15" dirty="0"/>
              <a:t> </a:t>
            </a:r>
            <a:r>
              <a:rPr dirty="0"/>
              <a:t>used</a:t>
            </a:r>
            <a:r>
              <a:rPr spc="-2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this</a:t>
            </a:r>
            <a:r>
              <a:rPr spc="-15" dirty="0"/>
              <a:t> </a:t>
            </a:r>
            <a:r>
              <a:rPr dirty="0"/>
              <a:t>project</a:t>
            </a:r>
            <a:r>
              <a:rPr spc="-15" dirty="0"/>
              <a:t> </a:t>
            </a:r>
            <a:r>
              <a:rPr spc="-25" dirty="0"/>
              <a:t>has 	</a:t>
            </a:r>
            <a:r>
              <a:rPr dirty="0"/>
              <a:t>been</a:t>
            </a:r>
            <a:r>
              <a:rPr spc="155" dirty="0"/>
              <a:t> </a:t>
            </a:r>
            <a:r>
              <a:rPr dirty="0"/>
              <a:t>taken</a:t>
            </a:r>
            <a:r>
              <a:rPr spc="160" dirty="0"/>
              <a:t> </a:t>
            </a:r>
            <a:r>
              <a:rPr dirty="0"/>
              <a:t>from</a:t>
            </a:r>
            <a:r>
              <a:rPr spc="175" dirty="0"/>
              <a:t> </a:t>
            </a:r>
            <a:r>
              <a:rPr dirty="0"/>
              <a:t>this</a:t>
            </a:r>
            <a:r>
              <a:rPr spc="175" dirty="0"/>
              <a:t> </a:t>
            </a:r>
            <a:r>
              <a:rPr dirty="0"/>
              <a:t>link</a:t>
            </a:r>
            <a:r>
              <a:rPr spc="170" dirty="0"/>
              <a:t> </a:t>
            </a:r>
            <a:r>
              <a:rPr dirty="0"/>
              <a:t>and</a:t>
            </a:r>
            <a:r>
              <a:rPr spc="170" dirty="0"/>
              <a:t> </a:t>
            </a:r>
            <a:r>
              <a:rPr dirty="0"/>
              <a:t>has</a:t>
            </a:r>
            <a:r>
              <a:rPr spc="170" dirty="0"/>
              <a:t> </a:t>
            </a:r>
            <a:r>
              <a:rPr dirty="0"/>
              <a:t>been</a:t>
            </a:r>
            <a:r>
              <a:rPr spc="175" dirty="0"/>
              <a:t> </a:t>
            </a:r>
            <a:r>
              <a:rPr dirty="0"/>
              <a:t>slightly</a:t>
            </a:r>
            <a:r>
              <a:rPr spc="170" dirty="0"/>
              <a:t> </a:t>
            </a:r>
            <a:r>
              <a:rPr spc="-10" dirty="0"/>
              <a:t>modified 	</a:t>
            </a:r>
            <a:r>
              <a:rPr dirty="0"/>
              <a:t>for</a:t>
            </a:r>
            <a:r>
              <a:rPr spc="-30" dirty="0"/>
              <a:t> </a:t>
            </a:r>
            <a:r>
              <a:rPr dirty="0"/>
              <a:t>the</a:t>
            </a:r>
            <a:r>
              <a:rPr spc="-45" dirty="0"/>
              <a:t> </a:t>
            </a:r>
            <a:r>
              <a:rPr dirty="0"/>
              <a:t>capstone</a:t>
            </a:r>
            <a:r>
              <a:rPr spc="-60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dirty="0"/>
              <a:t>(</a:t>
            </a:r>
            <a:r>
              <a:rPr b="1" i="1" dirty="0">
                <a:latin typeface="Trebuchet MS"/>
                <a:cs typeface="Trebuchet MS"/>
              </a:rPr>
              <a:t>by</a:t>
            </a:r>
            <a:r>
              <a:rPr b="1" i="1" spc="-25" dirty="0">
                <a:latin typeface="Trebuchet MS"/>
                <a:cs typeface="Trebuchet MS"/>
              </a:rPr>
              <a:t> </a:t>
            </a:r>
            <a:r>
              <a:rPr b="1" i="1" spc="-10" dirty="0">
                <a:latin typeface="Trebuchet MS"/>
                <a:cs typeface="Trebuchet MS"/>
              </a:rPr>
              <a:t>UpGrad</a:t>
            </a:r>
            <a:r>
              <a:rPr spc="-10" dirty="0"/>
              <a:t>).</a:t>
            </a:r>
          </a:p>
          <a:p>
            <a:pPr marL="239395" marR="7620" indent="-226695" algn="just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41300" algn="l"/>
              </a:tabLst>
            </a:pPr>
            <a:r>
              <a:rPr dirty="0"/>
              <a:t>The</a:t>
            </a:r>
            <a:r>
              <a:rPr spc="275" dirty="0"/>
              <a:t> </a:t>
            </a:r>
            <a:r>
              <a:rPr dirty="0"/>
              <a:t>tools</a:t>
            </a:r>
            <a:r>
              <a:rPr spc="290" dirty="0"/>
              <a:t> </a:t>
            </a:r>
            <a:r>
              <a:rPr dirty="0"/>
              <a:t>used</a:t>
            </a:r>
            <a:r>
              <a:rPr spc="275" dirty="0"/>
              <a:t> </a:t>
            </a:r>
            <a:r>
              <a:rPr dirty="0"/>
              <a:t>for</a:t>
            </a:r>
            <a:r>
              <a:rPr spc="270" dirty="0"/>
              <a:t> </a:t>
            </a:r>
            <a:r>
              <a:rPr dirty="0"/>
              <a:t>the</a:t>
            </a:r>
            <a:r>
              <a:rPr spc="280" dirty="0"/>
              <a:t> </a:t>
            </a:r>
            <a:r>
              <a:rPr dirty="0"/>
              <a:t>data</a:t>
            </a:r>
            <a:r>
              <a:rPr spc="270" dirty="0"/>
              <a:t> </a:t>
            </a:r>
            <a:r>
              <a:rPr dirty="0"/>
              <a:t>understanding,</a:t>
            </a:r>
            <a:r>
              <a:rPr spc="285" dirty="0"/>
              <a:t> </a:t>
            </a:r>
            <a:r>
              <a:rPr dirty="0"/>
              <a:t>analysis</a:t>
            </a:r>
            <a:r>
              <a:rPr spc="280" dirty="0"/>
              <a:t> </a:t>
            </a:r>
            <a:r>
              <a:rPr spc="-25" dirty="0"/>
              <a:t>and 	</a:t>
            </a:r>
            <a:r>
              <a:rPr dirty="0"/>
              <a:t>drawing</a:t>
            </a:r>
            <a:r>
              <a:rPr spc="200" dirty="0"/>
              <a:t> </a:t>
            </a:r>
            <a:r>
              <a:rPr dirty="0"/>
              <a:t>insights</a:t>
            </a:r>
            <a:r>
              <a:rPr spc="180" dirty="0"/>
              <a:t> </a:t>
            </a:r>
            <a:r>
              <a:rPr dirty="0"/>
              <a:t>are</a:t>
            </a:r>
            <a:r>
              <a:rPr spc="185" dirty="0"/>
              <a:t> </a:t>
            </a:r>
            <a:r>
              <a:rPr dirty="0"/>
              <a:t>Python</a:t>
            </a:r>
            <a:r>
              <a:rPr spc="200" dirty="0"/>
              <a:t> </a:t>
            </a:r>
            <a:r>
              <a:rPr dirty="0"/>
              <a:t>with</a:t>
            </a:r>
            <a:r>
              <a:rPr spc="190" dirty="0"/>
              <a:t> </a:t>
            </a:r>
            <a:r>
              <a:rPr dirty="0"/>
              <a:t>Google</a:t>
            </a:r>
            <a:r>
              <a:rPr spc="190" dirty="0"/>
              <a:t> </a:t>
            </a:r>
            <a:r>
              <a:rPr dirty="0"/>
              <a:t>Colab</a:t>
            </a:r>
            <a:r>
              <a:rPr spc="190" dirty="0"/>
              <a:t> </a:t>
            </a:r>
            <a:r>
              <a:rPr spc="-10" dirty="0"/>
              <a:t>Notebook 	</a:t>
            </a:r>
            <a:r>
              <a:rPr dirty="0"/>
              <a:t>and</a:t>
            </a:r>
            <a:r>
              <a:rPr spc="-85" dirty="0"/>
              <a:t> </a:t>
            </a:r>
            <a:r>
              <a:rPr spc="-30" dirty="0"/>
              <a:t>Tableau</a:t>
            </a:r>
            <a:r>
              <a:rPr spc="-55" dirty="0"/>
              <a:t> </a:t>
            </a:r>
            <a:r>
              <a:rPr dirty="0"/>
              <a:t>by</a:t>
            </a:r>
            <a:r>
              <a:rPr spc="-35" dirty="0"/>
              <a:t> </a:t>
            </a:r>
            <a:r>
              <a:rPr spc="-10" dirty="0"/>
              <a:t>Salesforce.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4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3617341" y="0"/>
                </a:lnTo>
                <a:lnTo>
                  <a:pt x="2325624" y="1291716"/>
                </a:lnTo>
                <a:lnTo>
                  <a:pt x="1838325" y="1291716"/>
                </a:lnTo>
                <a:lnTo>
                  <a:pt x="0" y="313004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92000" y="0"/>
                  </a:moveTo>
                  <a:lnTo>
                    <a:pt x="3871595" y="0"/>
                  </a:lnTo>
                  <a:lnTo>
                    <a:pt x="3871595" y="1291716"/>
                  </a:lnTo>
                  <a:lnTo>
                    <a:pt x="2026793" y="1291716"/>
                  </a:lnTo>
                  <a:lnTo>
                    <a:pt x="0" y="3318637"/>
                  </a:lnTo>
                  <a:lnTo>
                    <a:pt x="0" y="6857999"/>
                  </a:lnTo>
                  <a:lnTo>
                    <a:pt x="12192000" y="6857999"/>
                  </a:lnTo>
                  <a:lnTo>
                    <a:pt x="12192000" y="0"/>
                  </a:lnTo>
                  <a:close/>
                </a:path>
                <a:path w="12192000" h="6858000">
                  <a:moveTo>
                    <a:pt x="3871595" y="0"/>
                  </a:moveTo>
                  <a:lnTo>
                    <a:pt x="2575560" y="1291716"/>
                  </a:lnTo>
                  <a:lnTo>
                    <a:pt x="3871595" y="1291716"/>
                  </a:lnTo>
                  <a:lnTo>
                    <a:pt x="3871595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3332" y="822833"/>
              <a:ext cx="7214870" cy="6035675"/>
            </a:xfrm>
            <a:custGeom>
              <a:avLst/>
              <a:gdLst/>
              <a:ahLst/>
              <a:cxnLst/>
              <a:rect l="l" t="t" r="r" b="b"/>
              <a:pathLst>
                <a:path w="7214870" h="6035675">
                  <a:moveTo>
                    <a:pt x="5882474" y="0"/>
                  </a:moveTo>
                  <a:lnTo>
                    <a:pt x="0" y="0"/>
                  </a:lnTo>
                  <a:lnTo>
                    <a:pt x="0" y="6035167"/>
                  </a:lnTo>
                  <a:lnTo>
                    <a:pt x="2511640" y="6035166"/>
                  </a:lnTo>
                  <a:lnTo>
                    <a:pt x="7214704" y="1332102"/>
                  </a:lnTo>
                  <a:lnTo>
                    <a:pt x="588247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198360" cy="6858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6722109" cy="6858000"/>
            </a:xfrm>
            <a:custGeom>
              <a:avLst/>
              <a:gdLst/>
              <a:ahLst/>
              <a:cxnLst/>
              <a:rect l="l" t="t" r="r" b="b"/>
              <a:pathLst>
                <a:path w="6722109" h="6858000">
                  <a:moveTo>
                    <a:pt x="534327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242947" y="6857999"/>
                  </a:lnTo>
                  <a:lnTo>
                    <a:pt x="6722110" y="1378839"/>
                  </a:lnTo>
                  <a:lnTo>
                    <a:pt x="5343271" y="0"/>
                  </a:lnTo>
                  <a:close/>
                </a:path>
              </a:pathLst>
            </a:custGeom>
            <a:solidFill>
              <a:srgbClr val="003352">
                <a:alpha val="5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00468" y="3830269"/>
            <a:ext cx="40824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Thank</a:t>
            </a:r>
            <a:r>
              <a:rPr sz="6600" spc="-120" dirty="0"/>
              <a:t> </a:t>
            </a:r>
            <a:r>
              <a:rPr sz="6600" spc="-595" dirty="0"/>
              <a:t>Y</a:t>
            </a:r>
            <a:r>
              <a:rPr sz="6600" spc="20" dirty="0"/>
              <a:t>ou</a:t>
            </a:r>
            <a:endParaRPr sz="6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43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54722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3621151"/>
                </a:lnTo>
                <a:lnTo>
                  <a:pt x="11289538" y="2717038"/>
                </a:lnTo>
                <a:lnTo>
                  <a:pt x="10266680" y="2717038"/>
                </a:lnTo>
                <a:lnTo>
                  <a:pt x="7554722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11234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39967" y="0"/>
              <a:ext cx="6347460" cy="6326505"/>
            </a:xfrm>
            <a:custGeom>
              <a:avLst/>
              <a:gdLst/>
              <a:ahLst/>
              <a:cxnLst/>
              <a:rect l="l" t="t" r="r" b="b"/>
              <a:pathLst>
                <a:path w="6347459" h="6326505">
                  <a:moveTo>
                    <a:pt x="6347460" y="0"/>
                  </a:moveTo>
                  <a:lnTo>
                    <a:pt x="0" y="0"/>
                  </a:lnTo>
                  <a:lnTo>
                    <a:pt x="6347460" y="6326124"/>
                  </a:lnTo>
                  <a:lnTo>
                    <a:pt x="634746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4688205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40673" y="622680"/>
              <a:ext cx="3747135" cy="6231255"/>
            </a:xfrm>
            <a:custGeom>
              <a:avLst/>
              <a:gdLst/>
              <a:ahLst/>
              <a:cxnLst/>
              <a:rect l="l" t="t" r="r" b="b"/>
              <a:pathLst>
                <a:path w="3747134" h="6231255">
                  <a:moveTo>
                    <a:pt x="3747134" y="0"/>
                  </a:moveTo>
                  <a:lnTo>
                    <a:pt x="0" y="3747135"/>
                  </a:lnTo>
                  <a:lnTo>
                    <a:pt x="2484120" y="6231191"/>
                  </a:lnTo>
                  <a:lnTo>
                    <a:pt x="3747134" y="6231191"/>
                  </a:lnTo>
                  <a:lnTo>
                    <a:pt x="374713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3902" y="12573"/>
              <a:ext cx="3578098" cy="6841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46510" y="561251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1241298" y="0"/>
                  </a:moveTo>
                  <a:lnTo>
                    <a:pt x="0" y="1241359"/>
                  </a:lnTo>
                  <a:lnTo>
                    <a:pt x="1241298" y="1241359"/>
                  </a:lnTo>
                  <a:lnTo>
                    <a:pt x="124129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0266" y="5176392"/>
              <a:ext cx="1677542" cy="16774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5785" y="0"/>
              <a:ext cx="2158365" cy="1079500"/>
            </a:xfrm>
            <a:custGeom>
              <a:avLst/>
              <a:gdLst/>
              <a:ahLst/>
              <a:cxnLst/>
              <a:rect l="l" t="t" r="r" b="b"/>
              <a:pathLst>
                <a:path w="2158365" h="1079500">
                  <a:moveTo>
                    <a:pt x="2158136" y="0"/>
                  </a:moveTo>
                  <a:lnTo>
                    <a:pt x="0" y="0"/>
                  </a:lnTo>
                  <a:lnTo>
                    <a:pt x="1079144" y="1079119"/>
                  </a:lnTo>
                  <a:lnTo>
                    <a:pt x="2158136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113916" cy="1070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1476" y="0"/>
              <a:ext cx="1149350" cy="574675"/>
            </a:xfrm>
            <a:custGeom>
              <a:avLst/>
              <a:gdLst/>
              <a:ahLst/>
              <a:cxnLst/>
              <a:rect l="l" t="t" r="r" b="b"/>
              <a:pathLst>
                <a:path w="1149350" h="574675">
                  <a:moveTo>
                    <a:pt x="1148969" y="0"/>
                  </a:moveTo>
                  <a:lnTo>
                    <a:pt x="0" y="0"/>
                  </a:lnTo>
                  <a:lnTo>
                    <a:pt x="574421" y="574548"/>
                  </a:lnTo>
                  <a:lnTo>
                    <a:pt x="114896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297" y="0"/>
              <a:ext cx="1110869" cy="55549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7905" y="1420114"/>
            <a:ext cx="23679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Agenda</a:t>
            </a:r>
            <a:endParaRPr sz="54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717905" y="2605936"/>
            <a:ext cx="3622040" cy="280098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01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603375" algn="l"/>
              </a:tabLst>
            </a:pPr>
            <a:r>
              <a:rPr sz="2200" spc="85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	F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endParaRPr sz="22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715135" algn="l"/>
                <a:tab pos="2405380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	a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445260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200" spc="-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20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01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2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200" spc="-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43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554722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3621151"/>
                </a:lnTo>
                <a:lnTo>
                  <a:pt x="11289538" y="2717038"/>
                </a:lnTo>
                <a:lnTo>
                  <a:pt x="10266680" y="2717038"/>
                </a:lnTo>
                <a:lnTo>
                  <a:pt x="7554722" y="0"/>
                </a:lnTo>
                <a:close/>
              </a:path>
            </a:pathLst>
          </a:custGeom>
          <a:solidFill>
            <a:srgbClr val="46C3D2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-9939"/>
            <a:ext cx="12244541" cy="6867939"/>
            <a:chOff x="-52541" y="-9939"/>
            <a:chExt cx="12244541" cy="68679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11234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39967" y="0"/>
              <a:ext cx="6347460" cy="6326505"/>
            </a:xfrm>
            <a:custGeom>
              <a:avLst/>
              <a:gdLst/>
              <a:ahLst/>
              <a:cxnLst/>
              <a:rect l="l" t="t" r="r" b="b"/>
              <a:pathLst>
                <a:path w="6347459" h="6326505">
                  <a:moveTo>
                    <a:pt x="6347460" y="0"/>
                  </a:moveTo>
                  <a:lnTo>
                    <a:pt x="0" y="0"/>
                  </a:lnTo>
                  <a:lnTo>
                    <a:pt x="6347460" y="6326124"/>
                  </a:lnTo>
                  <a:lnTo>
                    <a:pt x="6347460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6351397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4688205"/>
                  </a:lnTo>
                  <a:lnTo>
                    <a:pt x="10224389" y="2717038"/>
                  </a:lnTo>
                  <a:lnTo>
                    <a:pt x="6351397" y="2717038"/>
                  </a:lnTo>
                  <a:lnTo>
                    <a:pt x="6351397" y="0"/>
                  </a:lnTo>
                  <a:close/>
                </a:path>
                <a:path w="12192000" h="6858000">
                  <a:moveTo>
                    <a:pt x="6351397" y="0"/>
                  </a:moveTo>
                  <a:lnTo>
                    <a:pt x="6351397" y="2717038"/>
                  </a:lnTo>
                  <a:lnTo>
                    <a:pt x="9072499" y="2717038"/>
                  </a:lnTo>
                  <a:lnTo>
                    <a:pt x="6351397" y="0"/>
                  </a:lnTo>
                  <a:close/>
                </a:path>
              </a:pathLst>
            </a:custGeom>
            <a:solidFill>
              <a:srgbClr val="003352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8440673" y="622680"/>
              <a:ext cx="3747135" cy="6231255"/>
            </a:xfrm>
            <a:custGeom>
              <a:avLst/>
              <a:gdLst/>
              <a:ahLst/>
              <a:cxnLst/>
              <a:rect l="l" t="t" r="r" b="b"/>
              <a:pathLst>
                <a:path w="3747134" h="6231255">
                  <a:moveTo>
                    <a:pt x="3747134" y="0"/>
                  </a:moveTo>
                  <a:lnTo>
                    <a:pt x="0" y="3747135"/>
                  </a:lnTo>
                  <a:lnTo>
                    <a:pt x="2484120" y="6231191"/>
                  </a:lnTo>
                  <a:lnTo>
                    <a:pt x="3747134" y="6231191"/>
                  </a:lnTo>
                  <a:lnTo>
                    <a:pt x="3747134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3902" y="12573"/>
              <a:ext cx="3578098" cy="68412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946510" y="5612510"/>
              <a:ext cx="1241425" cy="1241425"/>
            </a:xfrm>
            <a:custGeom>
              <a:avLst/>
              <a:gdLst/>
              <a:ahLst/>
              <a:cxnLst/>
              <a:rect l="l" t="t" r="r" b="b"/>
              <a:pathLst>
                <a:path w="1241425" h="1241425">
                  <a:moveTo>
                    <a:pt x="1241298" y="0"/>
                  </a:moveTo>
                  <a:lnTo>
                    <a:pt x="0" y="1241359"/>
                  </a:lnTo>
                  <a:lnTo>
                    <a:pt x="1241298" y="1241359"/>
                  </a:lnTo>
                  <a:lnTo>
                    <a:pt x="1241298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0266" y="5176392"/>
              <a:ext cx="1677542" cy="16774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5785" y="0"/>
              <a:ext cx="2158365" cy="1079500"/>
            </a:xfrm>
            <a:custGeom>
              <a:avLst/>
              <a:gdLst/>
              <a:ahLst/>
              <a:cxnLst/>
              <a:rect l="l" t="t" r="r" b="b"/>
              <a:pathLst>
                <a:path w="2158365" h="1079500">
                  <a:moveTo>
                    <a:pt x="2158136" y="0"/>
                  </a:moveTo>
                  <a:lnTo>
                    <a:pt x="0" y="0"/>
                  </a:lnTo>
                  <a:lnTo>
                    <a:pt x="1079144" y="1079119"/>
                  </a:lnTo>
                  <a:lnTo>
                    <a:pt x="2158136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2541" y="-9939"/>
              <a:ext cx="2113916" cy="10701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11476" y="0"/>
              <a:ext cx="1149350" cy="574675"/>
            </a:xfrm>
            <a:custGeom>
              <a:avLst/>
              <a:gdLst/>
              <a:ahLst/>
              <a:cxnLst/>
              <a:rect l="l" t="t" r="r" b="b"/>
              <a:pathLst>
                <a:path w="1149350" h="574675">
                  <a:moveTo>
                    <a:pt x="1148969" y="0"/>
                  </a:moveTo>
                  <a:lnTo>
                    <a:pt x="0" y="0"/>
                  </a:lnTo>
                  <a:lnTo>
                    <a:pt x="574421" y="574548"/>
                  </a:lnTo>
                  <a:lnTo>
                    <a:pt x="1148969" y="0"/>
                  </a:lnTo>
                  <a:close/>
                </a:path>
              </a:pathLst>
            </a:custGeom>
            <a:solidFill>
              <a:srgbClr val="0033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297" y="0"/>
              <a:ext cx="1110869" cy="555498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7905" y="1420114"/>
            <a:ext cx="31375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Objective</a:t>
            </a:r>
            <a:endParaRPr sz="540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717905" y="2733497"/>
            <a:ext cx="1873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779145" algn="l"/>
              </a:tabLst>
            </a:pP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p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5773" y="2733497"/>
            <a:ext cx="58947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55320" algn="l"/>
                <a:tab pos="2050414" algn="l"/>
                <a:tab pos="2851785" algn="l"/>
                <a:tab pos="3745229" algn="l"/>
                <a:tab pos="4759960" algn="l"/>
              </a:tabLst>
            </a:pP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b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w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204" dirty="0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m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4417" y="3038982"/>
            <a:ext cx="4747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7075" algn="l"/>
                <a:tab pos="1332230" algn="l"/>
                <a:tab pos="2449195" algn="l"/>
                <a:tab pos="3446779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m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p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y.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7905" y="3470275"/>
            <a:ext cx="3398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955675" algn="l"/>
                <a:tab pos="2933065" algn="l"/>
              </a:tabLst>
            </a:pP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u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56938" y="3470275"/>
            <a:ext cx="41941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80515" algn="l"/>
                <a:tab pos="3691254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c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a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4417" y="3775075"/>
            <a:ext cx="38030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  <a:tab pos="2318385" algn="l"/>
                <a:tab pos="292227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u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905" y="5365693"/>
            <a:ext cx="7948538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 algn="just"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742439" algn="l"/>
                <a:tab pos="3352165" algn="l"/>
                <a:tab pos="3801745" algn="l"/>
              </a:tabLst>
            </a:pPr>
            <a:r>
              <a:rPr lang="pt-BR" sz="2000" spc="-20" dirty="0" smtClean="0">
                <a:solidFill>
                  <a:srgbClr val="FFFFFF"/>
                </a:solidFill>
                <a:latin typeface="Trebuchet MS"/>
                <a:cs typeface="Trebuchet MS"/>
              </a:rPr>
              <a:t>Additionally, </a:t>
            </a:r>
            <a:r>
              <a:rPr lang="en-US" sz="2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to analyze and validate the sentiments expressed in user reviews to inform strategic decision-making.</a:t>
            </a:r>
          </a:p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742439" algn="l"/>
                <a:tab pos="3352165" algn="l"/>
                <a:tab pos="3801745" algn="l"/>
              </a:tabLst>
            </a:pPr>
            <a:endParaRPr lang="pt-BR" sz="2000" dirty="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6246" y="4206366"/>
            <a:ext cx="11480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72859" y="4206366"/>
            <a:ext cx="22790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000" algn="l"/>
                <a:tab pos="1156970" algn="l"/>
              </a:tabLst>
            </a:pP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n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p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4417" y="4511421"/>
            <a:ext cx="42487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1314" algn="l"/>
                <a:tab pos="2364105" algn="l"/>
                <a:tab pos="353187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a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c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0397" y="4511421"/>
            <a:ext cx="1477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68388" y="4511421"/>
            <a:ext cx="14801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3288" y="4767925"/>
            <a:ext cx="7096441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74090" algn="l"/>
                <a:tab pos="1438910" algn="l"/>
                <a:tab pos="2044064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000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0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0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endParaRPr lang="en-US" sz="2000" spc="-305" dirty="0" smtClean="0">
              <a:solidFill>
                <a:srgbClr val="FFFFFF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4090" algn="l"/>
                <a:tab pos="1438910" algn="l"/>
                <a:tab pos="2044064" algn="l"/>
              </a:tabLst>
            </a:pPr>
            <a:endParaRPr sz="2000" dirty="0">
              <a:latin typeface="Trebuchet MS"/>
              <a:cs typeface="Trebuchet M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0872" y="4171728"/>
            <a:ext cx="4385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742439" algn="l"/>
                <a:tab pos="3352165" algn="l"/>
                <a:tab pos="3801745" algn="l"/>
              </a:tabLst>
            </a:pPr>
            <a:r>
              <a:rPr lang="pt-BR" sz="2000" spc="-20" dirty="0" smtClean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lang="pt-BR" sz="2000" spc="-3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lang="pt-BR" sz="2000" spc="-31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pt-BR" sz="2000" spc="-29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lang="pt-BR" sz="2000" spc="-31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pt-BR" sz="2000" spc="-29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50" dirty="0" smtClean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	o</a:t>
            </a:r>
            <a:r>
              <a:rPr lang="pt-BR" sz="2000" spc="-30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lang="pt-BR" sz="2000" spc="-31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lang="pt-BR" sz="2000" spc="-31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lang="pt-BR" sz="2000" spc="-31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lang="pt-BR" sz="2000" spc="-30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pt-BR" sz="2000" spc="-50" dirty="0" smtClean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lang="pt-BR" sz="2000" spc="120" dirty="0" smtClean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lang="pt-BR" sz="2000" dirty="0" smtClean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lang="pt-BR" sz="2000" spc="120" dirty="0" smtClean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endParaRPr lang="pt-BR" sz="20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Background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23443" y="1941067"/>
            <a:ext cx="9702800" cy="2962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marR="5080" indent="-285750" algn="just">
              <a:lnSpc>
                <a:spcPct val="100000"/>
              </a:lnSpc>
              <a:spcBef>
                <a:spcPts val="9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mobile</a:t>
            </a:r>
            <a:r>
              <a:rPr sz="22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manufacturer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US,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2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entered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three 	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ago.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entrant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sector,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to 	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competitors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preferences</a:t>
            </a:r>
            <a:r>
              <a:rPr sz="2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2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2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2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they 	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sz="2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2200">
              <a:latin typeface="Trebuchet MS"/>
              <a:cs typeface="Trebuchet MS"/>
            </a:endParaRPr>
          </a:p>
          <a:p>
            <a:pPr marL="297815" marR="5080" indent="-285750" algn="just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2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tweak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marketing</a:t>
            </a:r>
            <a:r>
              <a:rPr sz="2200" spc="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strategies</a:t>
            </a:r>
            <a:r>
              <a:rPr sz="22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2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2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22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their 	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brand,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2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sz="22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add</a:t>
            </a:r>
            <a:r>
              <a:rPr sz="22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value,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close 	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demand-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supply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gap.</a:t>
            </a:r>
            <a:endParaRPr sz="2200">
              <a:latin typeface="Trebuchet MS"/>
              <a:cs typeface="Trebuchet MS"/>
            </a:endParaRPr>
          </a:p>
          <a:p>
            <a:pPr marL="298450" indent="-285750" algn="just">
              <a:lnSpc>
                <a:spcPct val="100000"/>
              </a:lnSpc>
              <a:spcBef>
                <a:spcPts val="1005"/>
              </a:spcBef>
              <a:buClr>
                <a:srgbClr val="46C3D2"/>
              </a:buClr>
              <a:buFont typeface="Arial MT"/>
              <a:buChar char="•"/>
              <a:tabLst>
                <a:tab pos="298450" algn="l"/>
              </a:tabLst>
            </a:pP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objective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well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value.</a:t>
            </a:r>
            <a:endParaRPr sz="2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443" y="492378"/>
            <a:ext cx="331342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5" dirty="0"/>
              <a:t>Process</a:t>
            </a:r>
            <a:r>
              <a:rPr sz="4400" spc="-265" dirty="0"/>
              <a:t> </a:t>
            </a:r>
            <a:r>
              <a:rPr sz="4400" spc="-25" dirty="0"/>
              <a:t>Flow</a:t>
            </a:r>
            <a:endParaRPr sz="4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32003" y="2254376"/>
            <a:ext cx="8234680" cy="200247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9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Understanding.</a:t>
            </a:r>
            <a:endParaRPr sz="24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Performing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Exploratory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4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(EDA).</a:t>
            </a:r>
            <a:endParaRPr sz="24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10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 smtClean="0">
                <a:solidFill>
                  <a:srgbClr val="FFFFFF"/>
                </a:solidFill>
                <a:latin typeface="Trebuchet MS"/>
                <a:cs typeface="Trebuchet MS"/>
              </a:rPr>
              <a:t>Gather</a:t>
            </a:r>
            <a:r>
              <a:rPr sz="2400" spc="-4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Visualizations.</a:t>
            </a:r>
            <a:endParaRPr sz="2400" dirty="0">
              <a:latin typeface="Trebuchet MS"/>
              <a:cs typeface="Trebuchet MS"/>
            </a:endParaRPr>
          </a:p>
          <a:p>
            <a:pPr marL="299085" indent="-286385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Story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Telling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Observations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Suggested</a:t>
            </a:r>
            <a:r>
              <a:rPr sz="24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Actions.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443" y="492378"/>
            <a:ext cx="56813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/>
              <a:t>Most</a:t>
            </a:r>
            <a:r>
              <a:rPr sz="4400" spc="-290" dirty="0"/>
              <a:t> </a:t>
            </a:r>
            <a:r>
              <a:rPr sz="4400" spc="-35" dirty="0"/>
              <a:t>Reviewed</a:t>
            </a:r>
            <a:r>
              <a:rPr sz="4400" spc="-295" dirty="0"/>
              <a:t> </a:t>
            </a:r>
            <a:r>
              <a:rPr sz="4400" spc="-60" dirty="0"/>
              <a:t>Brands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69544" y="2210180"/>
            <a:ext cx="2196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972310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8086" y="2210180"/>
            <a:ext cx="297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7555" algn="l"/>
                <a:tab pos="1705610" algn="l"/>
              </a:tabLst>
            </a:pP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reviewed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1850" y="2575940"/>
            <a:ext cx="409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76300" algn="l"/>
                <a:tab pos="1915795" algn="l"/>
                <a:tab pos="2452370" algn="l"/>
                <a:tab pos="3168650" algn="l"/>
              </a:tabLst>
            </a:pP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lang="en-US" sz="2400" spc="-20" dirty="0" smtClean="0">
                <a:solidFill>
                  <a:srgbClr val="46C3D2"/>
                </a:solidFill>
                <a:latin typeface="Trebuchet MS"/>
                <a:cs typeface="Trebuchet MS"/>
              </a:rPr>
              <a:t>25</a:t>
            </a:r>
            <a:r>
              <a:rPr sz="2400" spc="-20" dirty="0" smtClean="0">
                <a:solidFill>
                  <a:srgbClr val="46C3D2"/>
                </a:solidFill>
                <a:latin typeface="Trebuchet MS"/>
                <a:cs typeface="Trebuchet MS"/>
              </a:rPr>
              <a:t>.</a:t>
            </a:r>
            <a:r>
              <a:rPr lang="en-US" sz="2400" spc="-20" dirty="0" smtClean="0">
                <a:solidFill>
                  <a:srgbClr val="46C3D2"/>
                </a:solidFill>
                <a:latin typeface="Trebuchet MS"/>
                <a:cs typeface="Trebuchet MS"/>
              </a:rPr>
              <a:t>37</a:t>
            </a:r>
            <a:r>
              <a:rPr sz="2400" spc="-20" dirty="0" smtClean="0">
                <a:solidFill>
                  <a:srgbClr val="46C3D2"/>
                </a:solidFill>
                <a:latin typeface="Trebuchet MS"/>
                <a:cs typeface="Trebuchet MS"/>
              </a:rPr>
              <a:t>%</a:t>
            </a:r>
            <a:r>
              <a:rPr sz="2400" dirty="0">
                <a:solidFill>
                  <a:srgbClr val="46C3D2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review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361" y="2575940"/>
            <a:ext cx="872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brand share.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544" y="3434333"/>
            <a:ext cx="5430520" cy="161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  <a:tab pos="1748789" algn="l"/>
                <a:tab pos="2286635" algn="l"/>
                <a:tab pos="3888740" algn="l"/>
                <a:tab pos="4552950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BLU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LG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Motorola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Nokia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Apple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’.</a:t>
            </a:r>
            <a:endParaRPr sz="2400">
              <a:latin typeface="Trebuchet MS"/>
              <a:cs typeface="Trebuchet MS"/>
            </a:endParaRPr>
          </a:p>
          <a:p>
            <a:pPr marL="299085" marR="6985" indent="-287020">
              <a:lnSpc>
                <a:spcPct val="100000"/>
              </a:lnSpc>
              <a:spcBef>
                <a:spcPts val="100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above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6</a:t>
            </a:r>
            <a:r>
              <a:rPr sz="2400" i="1" spc="14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brands</a:t>
            </a:r>
            <a:r>
              <a:rPr sz="2400" i="1" spc="12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contribute</a:t>
            </a:r>
            <a:r>
              <a:rPr sz="24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approx.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80%</a:t>
            </a:r>
            <a:r>
              <a:rPr sz="2400" i="1" spc="-4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</a:t>
            </a:r>
            <a:r>
              <a:rPr sz="24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share.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28800"/>
            <a:ext cx="5181600" cy="3658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330" y="559130"/>
            <a:ext cx="70211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0" dirty="0"/>
              <a:t>Verified</a:t>
            </a:r>
            <a:r>
              <a:rPr sz="4400" spc="-200" dirty="0"/>
              <a:t> </a:t>
            </a:r>
            <a:r>
              <a:rPr sz="4400" spc="-70" dirty="0"/>
              <a:t>Sentiment</a:t>
            </a:r>
            <a:r>
              <a:rPr sz="4400" spc="-195" dirty="0"/>
              <a:t> </a:t>
            </a:r>
            <a:r>
              <a:rPr sz="4400" spc="-10" dirty="0"/>
              <a:t>Reviews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208279" y="1626234"/>
            <a:ext cx="5430520" cy="3593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 algn="just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saw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have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reviews,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 smtClean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400" spc="36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sz="2400" spc="3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400" spc="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sz="240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positive</a:t>
            </a:r>
            <a:r>
              <a:rPr sz="2400" i="1" spc="35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400" i="1" dirty="0" smtClean="0">
                <a:solidFill>
                  <a:srgbClr val="46C3D2"/>
                </a:solidFill>
                <a:latin typeface="Trebuchet MS"/>
                <a:cs typeface="Trebuchet MS"/>
              </a:rPr>
              <a:t>negative</a:t>
            </a:r>
            <a:r>
              <a:rPr sz="2400" i="1" spc="-65" dirty="0" smtClean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sentiments.</a:t>
            </a:r>
            <a:endParaRPr sz="2400" dirty="0">
              <a:latin typeface="Trebuchet MS"/>
              <a:cs typeface="Trebuchet MS"/>
            </a:endParaRPr>
          </a:p>
          <a:p>
            <a:pPr marL="297815" indent="-285115" algn="just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781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Majority</a:t>
            </a:r>
            <a:r>
              <a:rPr sz="2400" spc="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</a:t>
            </a:r>
            <a:r>
              <a:rPr sz="2400" spc="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-2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positive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400" dirty="0">
              <a:latin typeface="Trebuchet MS"/>
              <a:cs typeface="Trebuchet MS"/>
            </a:endParaRPr>
          </a:p>
          <a:p>
            <a:pPr marL="297180" marR="5715" indent="-285115" algn="just">
              <a:lnSpc>
                <a:spcPct val="100000"/>
              </a:lnSpc>
              <a:spcBef>
                <a:spcPts val="101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400" spc="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statistics</a:t>
            </a:r>
            <a:r>
              <a:rPr sz="2400" spc="5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the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sheer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reviews,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say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400" spc="2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18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23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400" spc="229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preferred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brand</a:t>
            </a:r>
            <a:r>
              <a:rPr sz="24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consumers.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09669"/>
            <a:ext cx="5168348" cy="401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Average</a:t>
            </a:r>
            <a:r>
              <a:rPr sz="4400" spc="-225" dirty="0"/>
              <a:t> </a:t>
            </a:r>
            <a:r>
              <a:rPr sz="4400" spc="-65" dirty="0"/>
              <a:t>Ratings</a:t>
            </a:r>
            <a:r>
              <a:rPr sz="4400" spc="-200" dirty="0"/>
              <a:t> </a:t>
            </a:r>
            <a:r>
              <a:rPr sz="4400" dirty="0"/>
              <a:t>of</a:t>
            </a:r>
            <a:r>
              <a:rPr sz="4400" spc="-220" dirty="0"/>
              <a:t> </a:t>
            </a:r>
            <a:r>
              <a:rPr sz="4400" spc="-45" dirty="0"/>
              <a:t>Brands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163474" y="1551813"/>
            <a:ext cx="6438265" cy="467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8255" indent="-285115" algn="just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BlackBerry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24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rated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4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other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sz="2400" spc="6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followed</a:t>
            </a:r>
            <a:r>
              <a:rPr sz="2400" spc="7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8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Huawei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7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Apple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30" dirty="0">
                <a:solidFill>
                  <a:srgbClr val="46C3D2"/>
                </a:solidFill>
                <a:latin typeface="Trebuchet MS"/>
                <a:cs typeface="Trebuchet MS"/>
              </a:rPr>
              <a:t>Tracfone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Nokia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’.</a:t>
            </a:r>
            <a:endParaRPr sz="2400">
              <a:latin typeface="Trebuchet MS"/>
              <a:cs typeface="Trebuchet MS"/>
            </a:endParaRPr>
          </a:p>
          <a:p>
            <a:pPr marL="297180" marR="6985" indent="-285115" algn="just">
              <a:lnSpc>
                <a:spcPct val="100000"/>
              </a:lnSpc>
              <a:spcBef>
                <a:spcPts val="994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verified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positive</a:t>
            </a:r>
            <a:r>
              <a:rPr sz="2400" spc="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sentiment</a:t>
            </a:r>
            <a:r>
              <a:rPr sz="2400" spc="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reviews,</a:t>
            </a:r>
            <a:r>
              <a:rPr sz="2400" spc="4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leading</a:t>
            </a:r>
            <a:r>
              <a:rPr sz="2400" spc="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brands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400" spc="3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3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2400" spc="3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400" spc="3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3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Apple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’BLU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Huawei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4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Nokia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’.</a:t>
            </a:r>
            <a:endParaRPr sz="2400">
              <a:latin typeface="Trebuchet MS"/>
              <a:cs typeface="Trebuchet MS"/>
            </a:endParaRPr>
          </a:p>
          <a:p>
            <a:pPr marL="297180" marR="5080" indent="-285115" algn="just">
              <a:lnSpc>
                <a:spcPct val="100000"/>
              </a:lnSpc>
              <a:spcBef>
                <a:spcPts val="1015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suggested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  to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closely</a:t>
            </a:r>
            <a:r>
              <a:rPr sz="2400" i="1" spc="1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observe</a:t>
            </a:r>
            <a:r>
              <a:rPr sz="2400" i="1" spc="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and</a:t>
            </a:r>
            <a:r>
              <a:rPr sz="2400" i="1" spc="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follow</a:t>
            </a:r>
            <a:r>
              <a:rPr sz="2400" i="1" spc="1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these</a:t>
            </a:r>
            <a:r>
              <a:rPr sz="2400" i="1" spc="1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brands,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i.e.,</a:t>
            </a:r>
            <a:r>
              <a:rPr sz="2400" i="1" spc="3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take</a:t>
            </a:r>
            <a:r>
              <a:rPr sz="2400" i="1" spc="40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a</a:t>
            </a:r>
            <a:r>
              <a:rPr sz="2400" i="1" spc="39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note</a:t>
            </a:r>
            <a:r>
              <a:rPr sz="2400" i="1" spc="40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of</a:t>
            </a:r>
            <a:r>
              <a:rPr sz="2400" i="1" spc="40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market</a:t>
            </a:r>
            <a:r>
              <a:rPr sz="2400" i="1" spc="3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strategies,</a:t>
            </a:r>
            <a:r>
              <a:rPr sz="2400" i="1" spc="39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25" dirty="0">
                <a:solidFill>
                  <a:srgbClr val="46C3D2"/>
                </a:solidFill>
                <a:latin typeface="Trebuchet MS"/>
                <a:cs typeface="Trebuchet MS"/>
              </a:rPr>
              <a:t>Ad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campaigns,</a:t>
            </a:r>
            <a:r>
              <a:rPr sz="2400" i="1" spc="60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websites,</a:t>
            </a:r>
            <a:r>
              <a:rPr sz="2400" i="1" spc="6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release</a:t>
            </a:r>
            <a:r>
              <a:rPr sz="2400" i="1" spc="70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patterns</a:t>
            </a:r>
            <a:r>
              <a:rPr sz="2400" i="1" spc="6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spc="-25" dirty="0">
                <a:solidFill>
                  <a:srgbClr val="46C3D2"/>
                </a:solidFill>
                <a:latin typeface="Trebuchet MS"/>
                <a:cs typeface="Trebuchet MS"/>
              </a:rPr>
              <a:t>of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new</a:t>
            </a:r>
            <a:r>
              <a:rPr sz="2400" i="1" spc="-8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products,</a:t>
            </a:r>
            <a:r>
              <a:rPr sz="2400" i="1" spc="-6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spc="-20" dirty="0">
                <a:solidFill>
                  <a:srgbClr val="46C3D2"/>
                </a:solidFill>
                <a:latin typeface="Trebuchet MS"/>
                <a:cs typeface="Trebuchet MS"/>
              </a:rPr>
              <a:t>etc.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1"/>
            <a:ext cx="4970151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Average</a:t>
            </a:r>
            <a:r>
              <a:rPr sz="4400" spc="-240" dirty="0"/>
              <a:t> </a:t>
            </a:r>
            <a:r>
              <a:rPr sz="4400" spc="-35" dirty="0"/>
              <a:t>Price</a:t>
            </a:r>
            <a:r>
              <a:rPr sz="4400" spc="-254" dirty="0"/>
              <a:t> </a:t>
            </a:r>
            <a:r>
              <a:rPr sz="4400" spc="-35" dirty="0"/>
              <a:t>Ranges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49986" y="1971802"/>
            <a:ext cx="1798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8415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Apple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474" y="1606041"/>
            <a:ext cx="51841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715" indent="-286385" algn="r">
              <a:lnSpc>
                <a:spcPct val="100000"/>
              </a:lnSpc>
              <a:spcBef>
                <a:spcPts val="100"/>
              </a:spcBef>
              <a:buClr>
                <a:srgbClr val="46C3D2"/>
              </a:buClr>
              <a:buFont typeface="Arial MT"/>
              <a:buChar char="•"/>
              <a:tabLst>
                <a:tab pos="286385" algn="l"/>
                <a:tab pos="2160905" algn="l"/>
                <a:tab pos="3648710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Huawei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Sony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Samsung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’,</a:t>
            </a:r>
            <a:endParaRPr sz="24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tabLst>
                <a:tab pos="1047115" algn="l"/>
                <a:tab pos="1964055" algn="l"/>
              </a:tabLst>
            </a:pP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‘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HTC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’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higher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474" y="2337561"/>
            <a:ext cx="5184775" cy="357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985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prices</a:t>
            </a:r>
            <a:r>
              <a:rPr sz="2400" spc="5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400" spc="5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2400" spc="5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400" spc="5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5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reviewed</a:t>
            </a:r>
            <a:r>
              <a:rPr sz="2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brands.</a:t>
            </a:r>
            <a:endParaRPr sz="2400">
              <a:latin typeface="Trebuchet MS"/>
              <a:cs typeface="Trebuchet MS"/>
            </a:endParaRPr>
          </a:p>
          <a:p>
            <a:pPr marL="297180" marR="6350" indent="-28511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99085" algn="l"/>
              </a:tabLst>
            </a:pP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90$</a:t>
            </a:r>
            <a:r>
              <a:rPr sz="2400" i="1" spc="105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4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24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the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24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reviewed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together.</a:t>
            </a:r>
            <a:endParaRPr sz="2400">
              <a:latin typeface="Trebuchet MS"/>
              <a:cs typeface="Trebuchet MS"/>
            </a:endParaRPr>
          </a:p>
          <a:p>
            <a:pPr marL="297180" marR="5080" indent="-285115" algn="just">
              <a:lnSpc>
                <a:spcPct val="100000"/>
              </a:lnSpc>
              <a:spcBef>
                <a:spcPts val="1010"/>
              </a:spcBef>
              <a:buClr>
                <a:srgbClr val="46C3D2"/>
              </a:buClr>
              <a:buFont typeface="Arial MT"/>
              <a:buChar char="•"/>
              <a:tabLst>
                <a:tab pos="299085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spc="3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2400" spc="2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reviewed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brands</a:t>
            </a:r>
            <a:r>
              <a:rPr sz="2400" spc="19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195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actually</a:t>
            </a:r>
            <a:r>
              <a:rPr sz="2400" spc="19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400" spc="20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quite</a:t>
            </a:r>
            <a:r>
              <a:rPr sz="2400" i="1" spc="195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spc="-20" dirty="0">
                <a:solidFill>
                  <a:srgbClr val="46C3D2"/>
                </a:solidFill>
                <a:latin typeface="Trebuchet MS"/>
                <a:cs typeface="Trebuchet MS"/>
              </a:rPr>
              <a:t>big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, 	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44.80$</a:t>
            </a:r>
            <a:r>
              <a:rPr sz="2400" i="1" spc="59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-</a:t>
            </a:r>
            <a:r>
              <a:rPr sz="2400" i="1" spc="590" dirty="0">
                <a:solidFill>
                  <a:srgbClr val="46C3D2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162.55$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400" spc="5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So</a:t>
            </a:r>
            <a:r>
              <a:rPr sz="2400" spc="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400" spc="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400" spc="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to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pinpoint</a:t>
            </a:r>
            <a:r>
              <a:rPr sz="2400" spc="470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400" spc="459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better</a:t>
            </a:r>
            <a:r>
              <a:rPr sz="2400" i="1" spc="470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dirty="0">
                <a:solidFill>
                  <a:srgbClr val="46C3D2"/>
                </a:solidFill>
                <a:latin typeface="Trebuchet MS"/>
                <a:cs typeface="Trebuchet MS"/>
              </a:rPr>
              <a:t>price</a:t>
            </a:r>
            <a:r>
              <a:rPr sz="2400" i="1" spc="470" dirty="0">
                <a:solidFill>
                  <a:srgbClr val="46C3D2"/>
                </a:solidFill>
                <a:latin typeface="Trebuchet MS"/>
                <a:cs typeface="Trebuchet MS"/>
              </a:rPr>
              <a:t>  </a:t>
            </a:r>
            <a:r>
              <a:rPr sz="2400" i="1" spc="-10" dirty="0">
                <a:solidFill>
                  <a:srgbClr val="46C3D2"/>
                </a:solidFill>
                <a:latin typeface="Trebuchet MS"/>
                <a:cs typeface="Trebuchet MS"/>
              </a:rPr>
              <a:t>range 	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preferred</a:t>
            </a:r>
            <a:r>
              <a:rPr sz="24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rebuchet MS"/>
                <a:cs typeface="Trebuchet MS"/>
              </a:rPr>
              <a:t>customers.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50817"/>
            <a:ext cx="6070600" cy="30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276</Words>
  <Application>Microsoft Office PowerPoint</Application>
  <PresentationFormat>Custom</PresentationFormat>
  <Paragraphs>78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Strategic Insights Venture into a new Cellphone Market</vt:lpstr>
      <vt:lpstr>Agenda</vt:lpstr>
      <vt:lpstr>Objective</vt:lpstr>
      <vt:lpstr>Background</vt:lpstr>
      <vt:lpstr>Process Flow</vt:lpstr>
      <vt:lpstr>Most Reviewed Brands</vt:lpstr>
      <vt:lpstr>Verified Sentiment Reviews</vt:lpstr>
      <vt:lpstr>Average Ratings of Brands</vt:lpstr>
      <vt:lpstr>Average Price Ranges</vt:lpstr>
      <vt:lpstr>Preferred Price Ranges</vt:lpstr>
      <vt:lpstr>Action Items</vt:lpstr>
      <vt:lpstr>Appendix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Insights  Venture into a new Cellphone Market</dc:title>
  <dc:creator>RAMSAI VAJRAPU</dc:creator>
  <cp:lastModifiedBy>ADMIN</cp:lastModifiedBy>
  <cp:revision>7</cp:revision>
  <dcterms:created xsi:type="dcterms:W3CDTF">2025-02-16T09:57:45Z</dcterms:created>
  <dcterms:modified xsi:type="dcterms:W3CDTF">2025-02-16T11:38:56Z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2025-02-16T00:00:00Z</vt:filetime>
  </property>
  <property fmtid="{D5CDD505-2E9C-101B-9397-08002B2CF9AE}" pid="5" name="Producer">
    <vt:lpwstr>Microsoft® PowerPoint® 2016</vt:lpwstr>
  </property>
</Properties>
</file>